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302" r:id="rId4"/>
    <p:sldId id="294" r:id="rId5"/>
    <p:sldId id="295" r:id="rId6"/>
    <p:sldId id="296" r:id="rId7"/>
    <p:sldId id="297" r:id="rId8"/>
    <p:sldId id="301" r:id="rId9"/>
    <p:sldId id="303" r:id="rId10"/>
    <p:sldId id="279" r:id="rId11"/>
    <p:sldId id="304" r:id="rId12"/>
    <p:sldId id="305" r:id="rId13"/>
    <p:sldId id="306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A46"/>
    <a:srgbClr val="03E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ownloads\&#1076;&#1086;&#1087;&#1091;&#1089;&#108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esktop\21.01.2026_&#1044;&#1086;&#1082;&#1083;&#1072;&#1076;\&#1043;&#1088;&#1072;&#1092;&#1080;&#1082;&#1080;%20&#1082;%20&#1076;&#1086;&#1082;&#1083;&#1072;&#1076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ownloads\&#1076;&#1086;&#1087;&#1091;&#1089;&#108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ownloads\&#1076;&#1086;&#1087;&#1091;&#1089;&#108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.glushkova\Downloads\&#1076;&#1086;&#1087;&#1091;&#1089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Плановые проверки</a:t>
            </a:r>
          </a:p>
        </c:rich>
      </c:tx>
      <c:layout>
        <c:manualLayout>
          <c:xMode val="edge"/>
          <c:yMode val="edge"/>
          <c:x val="0.1068661871717343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19480351414406533"/>
          <c:w val="0.91234623797025372"/>
          <c:h val="0.65482210557013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СУР!$E$38</c:f>
              <c:strCache>
                <c:ptCount val="1"/>
                <c:pt idx="0">
                  <c:v>Плановые проверки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3333333333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08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СУР!$F$37:$G$37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СУР!$F$38:$G$38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902400"/>
        <c:axId val="120903936"/>
        <c:axId val="0"/>
      </c:bar3DChart>
      <c:catAx>
        <c:axId val="12090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0903936"/>
        <c:crosses val="autoZero"/>
        <c:auto val="1"/>
        <c:lblAlgn val="ctr"/>
        <c:lblOffset val="100"/>
        <c:noMultiLvlLbl val="0"/>
      </c:catAx>
      <c:valAx>
        <c:axId val="1209039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1.4864619065892455E-2"/>
              <c:y val="0.159746139317853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09024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sz="1800" b="1" i="1" baseline="0">
                <a:effectLst/>
              </a:rPr>
              <a:t>Количество выданных разрешений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16061571884110221"/>
          <c:y val="1.337494478569152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05652144184691E-2"/>
          <c:y val="0.2053572115658393"/>
          <c:w val="0.93589434785581527"/>
          <c:h val="0.62336069295303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[допуск.xlsx]СУР!$AC$74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538875973569859E-2"/>
                  <c:y val="-5.118270203050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227885278815493E-2"/>
                  <c:y val="-4.912726763433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6778719145687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7355743829136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[допуск.xlsx]СУР!$AD$72:$AI$72</c:f>
              <c:strCache>
                <c:ptCount val="6"/>
                <c:pt idx="0">
                  <c:v>КО</c:v>
                </c:pt>
                <c:pt idx="1">
                  <c:v>АК</c:v>
                </c:pt>
                <c:pt idx="2">
                  <c:v>РА</c:v>
                </c:pt>
                <c:pt idx="3">
                  <c:v>НСО</c:v>
                </c:pt>
                <c:pt idx="4">
                  <c:v>ОО</c:v>
                </c:pt>
                <c:pt idx="5">
                  <c:v>ТО</c:v>
                </c:pt>
              </c:strCache>
            </c:strRef>
          </c:cat>
          <c:val>
            <c:numRef>
              <c:f>[допуск.xlsx]СУР!$AD$74:$AI$74</c:f>
              <c:numCache>
                <c:formatCode>General</c:formatCode>
                <c:ptCount val="6"/>
                <c:pt idx="0">
                  <c:v>259</c:v>
                </c:pt>
                <c:pt idx="1">
                  <c:v>151</c:v>
                </c:pt>
                <c:pt idx="2">
                  <c:v>22</c:v>
                </c:pt>
                <c:pt idx="3">
                  <c:v>287</c:v>
                </c:pt>
                <c:pt idx="4">
                  <c:v>262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[допуск.xlsx]СУР!$AC$75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11111111111110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0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68627585049448E-2"/>
                  <c:y val="-1.4659687475470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938095563691519E-2"/>
                  <c:y val="4.886562491823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405042361555722E-2"/>
                  <c:y val="9.7731249836473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871989159419931E-2"/>
                  <c:y val="-9.7731249836473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[допуск.xlsx]СУР!$AD$72:$AI$72</c:f>
              <c:strCache>
                <c:ptCount val="6"/>
                <c:pt idx="0">
                  <c:v>КО</c:v>
                </c:pt>
                <c:pt idx="1">
                  <c:v>АК</c:v>
                </c:pt>
                <c:pt idx="2">
                  <c:v>РА</c:v>
                </c:pt>
                <c:pt idx="3">
                  <c:v>НСО</c:v>
                </c:pt>
                <c:pt idx="4">
                  <c:v>ОО</c:v>
                </c:pt>
                <c:pt idx="5">
                  <c:v>ТО</c:v>
                </c:pt>
              </c:strCache>
            </c:strRef>
          </c:cat>
          <c:val>
            <c:numRef>
              <c:f>[допуск.xlsx]СУР!$AD$75:$AI$75</c:f>
              <c:numCache>
                <c:formatCode>General</c:formatCode>
                <c:ptCount val="6"/>
                <c:pt idx="0">
                  <c:v>233</c:v>
                </c:pt>
                <c:pt idx="1">
                  <c:v>147</c:v>
                </c:pt>
                <c:pt idx="2">
                  <c:v>27</c:v>
                </c:pt>
                <c:pt idx="3">
                  <c:v>320</c:v>
                </c:pt>
                <c:pt idx="4">
                  <c:v>198</c:v>
                </c:pt>
                <c:pt idx="5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056768"/>
        <c:axId val="133066752"/>
        <c:axId val="0"/>
      </c:bar3DChart>
      <c:catAx>
        <c:axId val="1330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33066752"/>
        <c:crosses val="autoZero"/>
        <c:auto val="1"/>
        <c:lblAlgn val="ctr"/>
        <c:lblOffset val="100"/>
        <c:noMultiLvlLbl val="0"/>
      </c:catAx>
      <c:valAx>
        <c:axId val="1330667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2.9568008478527068E-2"/>
              <c:y val="0.12562005476028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3056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145209973753283"/>
          <c:y val="0.12951407115777194"/>
          <c:w val="0.3235400725398907"/>
          <c:h val="0.1050610935742088"/>
        </c:manualLayout>
      </c:layout>
      <c:overlay val="0"/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Плановые проверки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825130329783158E-2"/>
          <c:y val="0.20417833187518228"/>
          <c:w val="0.91177304483435084"/>
          <c:h val="0.5585302613435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Отделы!$D$6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Отделы!$D$7:$D$11</c:f>
              <c:numCache>
                <c:formatCode>0</c:formatCode>
                <c:ptCount val="5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Отделы!$E$6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Отделы!$E$7:$E$11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24480"/>
        <c:axId val="133126016"/>
      </c:barChart>
      <c:catAx>
        <c:axId val="13312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126016"/>
        <c:crosses val="autoZero"/>
        <c:auto val="1"/>
        <c:lblAlgn val="ctr"/>
        <c:lblOffset val="100"/>
        <c:noMultiLvlLbl val="0"/>
      </c:catAx>
      <c:valAx>
        <c:axId val="1331260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312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4238930547039566E-2"/>
          <c:y val="3.3811194181038694E-2"/>
          <c:w val="0.11891590027107989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Внеплановые проверки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825130329783172E-2"/>
          <c:y val="0.20417833187518233"/>
          <c:w val="0.91638786767800207"/>
          <c:h val="0.68297812588724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Отделы!$D$6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378096036467318E-2"/>
                  <c:y val="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72262004558416E-2"/>
                  <c:y val="-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Отделы!$D$20:$D$24</c:f>
              <c:numCache>
                <c:formatCode>0</c:formatCode>
                <c:ptCount val="5"/>
                <c:pt idx="0">
                  <c:v>1395</c:v>
                </c:pt>
                <c:pt idx="1">
                  <c:v>451</c:v>
                </c:pt>
                <c:pt idx="2">
                  <c:v>1255</c:v>
                </c:pt>
                <c:pt idx="3">
                  <c:v>1233</c:v>
                </c:pt>
                <c:pt idx="4">
                  <c:v>1312</c:v>
                </c:pt>
              </c:numCache>
            </c:numRef>
          </c:val>
        </c:ser>
        <c:ser>
          <c:idx val="1"/>
          <c:order val="1"/>
          <c:tx>
            <c:strRef>
              <c:f>Отделы!$E$6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Отделы!$E$20:$E$24</c:f>
              <c:numCache>
                <c:formatCode>0</c:formatCode>
                <c:ptCount val="5"/>
                <c:pt idx="0">
                  <c:v>2153</c:v>
                </c:pt>
                <c:pt idx="1">
                  <c:v>803</c:v>
                </c:pt>
                <c:pt idx="2">
                  <c:v>1209</c:v>
                </c:pt>
                <c:pt idx="3">
                  <c:v>745</c:v>
                </c:pt>
                <c:pt idx="4">
                  <c:v>1415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60320"/>
        <c:axId val="133235840"/>
      </c:barChart>
      <c:catAx>
        <c:axId val="13316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235840"/>
        <c:crosses val="autoZero"/>
        <c:auto val="1"/>
        <c:lblAlgn val="ctr"/>
        <c:lblOffset val="100"/>
        <c:noMultiLvlLbl val="0"/>
      </c:catAx>
      <c:valAx>
        <c:axId val="1332358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316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83003403662214"/>
          <c:y val="3.3218134492992844E-2"/>
          <c:w val="0.12295919140297543"/>
          <c:h val="0.167434383202099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Выявленные нарушения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825130329783172E-2"/>
          <c:y val="0.17268924380403866"/>
          <c:w val="0.91579358365328301"/>
          <c:h val="0.64661679435819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Отделы!$D$6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5651492937086965E-2"/>
                  <c:y val="-4.4984255510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501658818985569E-2"/>
                  <c:y val="-8.996851102114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201990582782622E-2"/>
                  <c:y val="-4.4984255510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250829409492759E-2"/>
                  <c:y val="-4.4984255510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Отделы!$D$34:$D$38</c:f>
              <c:numCache>
                <c:formatCode>0</c:formatCode>
                <c:ptCount val="5"/>
                <c:pt idx="0">
                  <c:v>3284</c:v>
                </c:pt>
                <c:pt idx="1">
                  <c:v>3136</c:v>
                </c:pt>
                <c:pt idx="2">
                  <c:v>1367</c:v>
                </c:pt>
                <c:pt idx="3">
                  <c:v>1093</c:v>
                </c:pt>
                <c:pt idx="4">
                  <c:v>1092</c:v>
                </c:pt>
              </c:numCache>
            </c:numRef>
          </c:val>
        </c:ser>
        <c:ser>
          <c:idx val="1"/>
          <c:order val="1"/>
          <c:tx>
            <c:strRef>
              <c:f>Отделы!$E$6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00995291391335E-2"/>
                  <c:y val="-8.996851102114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Отделы!$E$34:$E$38</c:f>
              <c:numCache>
                <c:formatCode>0</c:formatCode>
                <c:ptCount val="5"/>
                <c:pt idx="0">
                  <c:v>3115</c:v>
                </c:pt>
                <c:pt idx="1">
                  <c:v>3430</c:v>
                </c:pt>
                <c:pt idx="2">
                  <c:v>2400</c:v>
                </c:pt>
                <c:pt idx="3">
                  <c:v>1187</c:v>
                </c:pt>
                <c:pt idx="4">
                  <c:v>1888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57856"/>
        <c:axId val="133288320"/>
      </c:barChart>
      <c:catAx>
        <c:axId val="13325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288320"/>
        <c:crosses val="autoZero"/>
        <c:auto val="1"/>
        <c:lblAlgn val="ctr"/>
        <c:lblOffset val="100"/>
        <c:noMultiLvlLbl val="0"/>
      </c:catAx>
      <c:valAx>
        <c:axId val="1332883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325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79694251260292"/>
          <c:y val="2.2989079806319757E-2"/>
          <c:w val="0.16535203700457893"/>
          <c:h val="0.1674343832020999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Административные наказания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825130329783172E-2"/>
          <c:y val="0.20417833187518244"/>
          <c:w val="0.91579358365328323"/>
          <c:h val="0.57279494665875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Отделы!$D$6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7451671237996822E-2"/>
                  <c:y val="4.3331636461900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Отделы!$D$51:$D$55</c:f>
              <c:numCache>
                <c:formatCode>0</c:formatCode>
                <c:ptCount val="5"/>
                <c:pt idx="0">
                  <c:v>156</c:v>
                </c:pt>
                <c:pt idx="1">
                  <c:v>189</c:v>
                </c:pt>
                <c:pt idx="2">
                  <c:v>174</c:v>
                </c:pt>
                <c:pt idx="3">
                  <c:v>30</c:v>
                </c:pt>
                <c:pt idx="4">
                  <c:v>54</c:v>
                </c:pt>
              </c:numCache>
            </c:numRef>
          </c:val>
        </c:ser>
        <c:ser>
          <c:idx val="1"/>
          <c:order val="1"/>
          <c:tx>
            <c:strRef>
              <c:f>Отделы!$E$6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Отделы!$E$51:$E$55</c:f>
              <c:numCache>
                <c:formatCode>0</c:formatCode>
                <c:ptCount val="5"/>
                <c:pt idx="0">
                  <c:v>124</c:v>
                </c:pt>
                <c:pt idx="1">
                  <c:v>238</c:v>
                </c:pt>
                <c:pt idx="2">
                  <c:v>84</c:v>
                </c:pt>
                <c:pt idx="3">
                  <c:v>50</c:v>
                </c:pt>
                <c:pt idx="4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45504"/>
        <c:axId val="133447040"/>
      </c:barChart>
      <c:catAx>
        <c:axId val="13344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447040"/>
        <c:crosses val="autoZero"/>
        <c:auto val="1"/>
        <c:lblAlgn val="ctr"/>
        <c:lblOffset val="100"/>
        <c:noMultiLvlLbl val="0"/>
      </c:catAx>
      <c:valAx>
        <c:axId val="1334470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344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41389134708579"/>
          <c:y val="0.15043242926025049"/>
          <c:w val="0.13790255646371427"/>
          <c:h val="0.145768648639796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i="1"/>
            </a:pPr>
            <a:r>
              <a:rPr lang="ru-RU" sz="2000" i="1"/>
              <a:t>Информирование </a:t>
            </a:r>
          </a:p>
        </c:rich>
      </c:tx>
      <c:layout>
        <c:manualLayout>
          <c:xMode val="edge"/>
          <c:yMode val="edge"/>
          <c:x val="0.29854386468505728"/>
          <c:y val="2.60593335329118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22998864807201275"/>
          <c:w val="0.91234623797025349"/>
          <c:h val="0.61963679036041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СУР!$E$50</c:f>
              <c:strCache>
                <c:ptCount val="1"/>
                <c:pt idx="0">
                  <c:v>Информирование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333333334E-2"/>
                  <c:y val="-4.629629629629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610838708165643E-2"/>
                  <c:y val="-5.29870725688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СУР!$F$37:$G$37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СУР!$F$50:$G$50</c:f>
              <c:numCache>
                <c:formatCode>General</c:formatCode>
                <c:ptCount val="2"/>
                <c:pt idx="0">
                  <c:v>11883</c:v>
                </c:pt>
                <c:pt idx="1">
                  <c:v>13168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611520"/>
        <c:axId val="133613056"/>
        <c:axId val="0"/>
      </c:bar3DChart>
      <c:catAx>
        <c:axId val="13361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33613056"/>
        <c:crosses val="autoZero"/>
        <c:auto val="1"/>
        <c:lblAlgn val="ctr"/>
        <c:lblOffset val="100"/>
        <c:tickLblSkip val="1"/>
        <c:noMultiLvlLbl val="0"/>
      </c:catAx>
      <c:valAx>
        <c:axId val="13361305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5.0922264596013733E-2"/>
              <c:y val="0.219118097345389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3611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i="1"/>
            </a:pPr>
            <a:r>
              <a:rPr lang="ru-RU" sz="2400" i="1"/>
              <a:t>Предостережения</a:t>
            </a:r>
          </a:p>
        </c:rich>
      </c:tx>
      <c:layout>
        <c:manualLayout>
          <c:xMode val="edge"/>
          <c:yMode val="edge"/>
          <c:x val="0.24993868774934427"/>
          <c:y val="4.834452190531842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2299886480720128"/>
          <c:w val="0.91234623797025349"/>
          <c:h val="0.61963679036041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СУР!$E$51</c:f>
              <c:strCache>
                <c:ptCount val="1"/>
                <c:pt idx="0">
                  <c:v>Предостережения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333333334E-2"/>
                  <c:y val="-4.6296296296296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212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СУР!$F$37:$G$37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СУР!$F$51:$G$51</c:f>
              <c:numCache>
                <c:formatCode>General</c:formatCode>
                <c:ptCount val="2"/>
                <c:pt idx="0">
                  <c:v>850</c:v>
                </c:pt>
                <c:pt idx="1">
                  <c:v>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782336"/>
        <c:axId val="132792320"/>
        <c:axId val="0"/>
      </c:bar3DChart>
      <c:catAx>
        <c:axId val="1327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/>
            </a:pPr>
            <a:endParaRPr lang="ru-RU"/>
          </a:p>
        </c:txPr>
        <c:crossAx val="132792320"/>
        <c:crosses val="autoZero"/>
        <c:auto val="1"/>
        <c:lblAlgn val="ctr"/>
        <c:lblOffset val="100"/>
        <c:tickLblSkip val="1"/>
        <c:noMultiLvlLbl val="0"/>
      </c:catAx>
      <c:valAx>
        <c:axId val="13279232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9.4321307271072186E-2"/>
              <c:y val="0.206112416436163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2782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Информирование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825130329783172E-2"/>
          <c:y val="0.20417833187518244"/>
          <c:w val="0.91579358365328423"/>
          <c:h val="0.53243802857976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Отделы!$D$6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568120145971742E-2"/>
                  <c:y val="-4.4984255510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8732973305350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610354369126709E-2"/>
                  <c:y val="-4.49842555105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1362402919434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Отделы!$D$111:$D$115</c:f>
              <c:numCache>
                <c:formatCode>0</c:formatCode>
                <c:ptCount val="5"/>
                <c:pt idx="0">
                  <c:v>2219</c:v>
                </c:pt>
                <c:pt idx="1">
                  <c:v>3712</c:v>
                </c:pt>
                <c:pt idx="2">
                  <c:v>2618</c:v>
                </c:pt>
                <c:pt idx="3">
                  <c:v>1262</c:v>
                </c:pt>
                <c:pt idx="4">
                  <c:v>2072</c:v>
                </c:pt>
              </c:numCache>
            </c:numRef>
          </c:val>
        </c:ser>
        <c:ser>
          <c:idx val="1"/>
          <c:order val="1"/>
          <c:tx>
            <c:strRef>
              <c:f>Отделы!$E$6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1831063107380125E-2"/>
                  <c:y val="-8.996851102114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094006068788516E-2"/>
                  <c:y val="-8.996851102114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Отделы!$E$111:$E$115</c:f>
              <c:numCache>
                <c:formatCode>0</c:formatCode>
                <c:ptCount val="5"/>
                <c:pt idx="0">
                  <c:v>3347</c:v>
                </c:pt>
                <c:pt idx="1">
                  <c:v>3516</c:v>
                </c:pt>
                <c:pt idx="2">
                  <c:v>3148</c:v>
                </c:pt>
                <c:pt idx="3">
                  <c:v>1233</c:v>
                </c:pt>
                <c:pt idx="4">
                  <c:v>1924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58624"/>
        <c:axId val="132860160"/>
      </c:barChart>
      <c:catAx>
        <c:axId val="13285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2860160"/>
        <c:crosses val="autoZero"/>
        <c:auto val="1"/>
        <c:lblAlgn val="ctr"/>
        <c:lblOffset val="100"/>
        <c:noMultiLvlLbl val="0"/>
      </c:catAx>
      <c:valAx>
        <c:axId val="1328601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285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63311399697896"/>
          <c:y val="3.6653178769320505E-2"/>
          <c:w val="0.13594662741114036"/>
          <c:h val="0.16743438320210044"/>
        </c:manualLayout>
      </c:layout>
      <c:overlay val="0"/>
      <c:txPr>
        <a:bodyPr/>
        <a:lstStyle/>
        <a:p>
          <a:pPr>
            <a:defRPr sz="1100" b="1" i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Предостережения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9825130329783172E-2"/>
          <c:y val="0.22949140191550446"/>
          <c:w val="0.91579358365328445"/>
          <c:h val="0.50712474218502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Отделы!$D$6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42817610627172E-2"/>
                  <c:y val="-1.01252420690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9904234808362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476058702090535E-3"/>
                  <c:y val="1.074192896286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Отделы!$D$127:$D$131</c:f>
              <c:numCache>
                <c:formatCode>0</c:formatCode>
                <c:ptCount val="5"/>
                <c:pt idx="0">
                  <c:v>189</c:v>
                </c:pt>
                <c:pt idx="1">
                  <c:v>279</c:v>
                </c:pt>
                <c:pt idx="2">
                  <c:v>79</c:v>
                </c:pt>
                <c:pt idx="3">
                  <c:v>139</c:v>
                </c:pt>
                <c:pt idx="4">
                  <c:v>164</c:v>
                </c:pt>
              </c:numCache>
            </c:numRef>
          </c:val>
        </c:ser>
        <c:ser>
          <c:idx val="1"/>
          <c:order val="1"/>
          <c:tx>
            <c:strRef>
              <c:f>Отделы!$E$6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364226415940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Отделы!$E$127:$E$131</c:f>
              <c:numCache>
                <c:formatCode>0</c:formatCode>
                <c:ptCount val="5"/>
                <c:pt idx="0">
                  <c:v>199</c:v>
                </c:pt>
                <c:pt idx="1">
                  <c:v>262</c:v>
                </c:pt>
                <c:pt idx="2">
                  <c:v>80</c:v>
                </c:pt>
                <c:pt idx="3">
                  <c:v>140</c:v>
                </c:pt>
                <c:pt idx="4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907008"/>
        <c:axId val="132908544"/>
      </c:barChart>
      <c:catAx>
        <c:axId val="132907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32908544"/>
        <c:crosses val="autoZero"/>
        <c:auto val="1"/>
        <c:lblAlgn val="ctr"/>
        <c:lblOffset val="100"/>
        <c:noMultiLvlLbl val="0"/>
      </c:catAx>
      <c:valAx>
        <c:axId val="1329085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290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98051379941154"/>
          <c:y val="3.6653178769320532E-2"/>
          <c:w val="8.5547493546778056E-2"/>
          <c:h val="0.1674343832021005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Консультирование</a:t>
            </a:r>
          </a:p>
        </c:rich>
      </c:tx>
      <c:layout>
        <c:manualLayout>
          <c:xMode val="edge"/>
          <c:yMode val="edge"/>
          <c:x val="0.32165408559467251"/>
          <c:y val="2.314814814814814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9825130329783172E-2"/>
          <c:y val="0.20417833187518244"/>
          <c:w val="0.91579358365328478"/>
          <c:h val="0.588249705925868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Отделы!$E$6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Отделы!$E$142:$E$146</c:f>
              <c:numCache>
                <c:formatCode>0</c:formatCode>
                <c:ptCount val="5"/>
                <c:pt idx="0">
                  <c:v>240</c:v>
                </c:pt>
                <c:pt idx="1">
                  <c:v>695</c:v>
                </c:pt>
                <c:pt idx="2">
                  <c:v>45</c:v>
                </c:pt>
                <c:pt idx="3">
                  <c:v>250</c:v>
                </c:pt>
                <c:pt idx="4">
                  <c:v>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933504"/>
        <c:axId val="132935040"/>
      </c:barChart>
      <c:catAx>
        <c:axId val="13293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2935040"/>
        <c:crosses val="autoZero"/>
        <c:auto val="1"/>
        <c:lblAlgn val="ctr"/>
        <c:lblOffset val="100"/>
        <c:noMultiLvlLbl val="0"/>
      </c:catAx>
      <c:valAx>
        <c:axId val="1329350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293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/>
            </a:pPr>
            <a:r>
              <a:rPr lang="ru-RU" sz="1600" i="1" dirty="0"/>
              <a:t>Внеплановые проверки</a:t>
            </a:r>
          </a:p>
        </c:rich>
      </c:tx>
      <c:layout>
        <c:manualLayout>
          <c:xMode val="edge"/>
          <c:yMode val="edge"/>
          <c:x val="0.13271697881521935"/>
          <c:y val="7.5247487121313976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21668238063638576"/>
          <c:w val="0.91234623797025349"/>
          <c:h val="0.63294356182646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СУР!$E$39</c:f>
              <c:strCache>
                <c:ptCount val="1"/>
                <c:pt idx="0">
                  <c:v>Внеплановые проверки по решениям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333333334E-2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22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СУР!$F$37:$G$37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СУР!$F$39:$G$39</c:f>
              <c:numCache>
                <c:formatCode>General</c:formatCode>
                <c:ptCount val="2"/>
                <c:pt idx="0">
                  <c:v>97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156928"/>
        <c:axId val="124158720"/>
        <c:axId val="0"/>
      </c:bar3DChart>
      <c:catAx>
        <c:axId val="1241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158720"/>
        <c:crosses val="autoZero"/>
        <c:auto val="1"/>
        <c:lblAlgn val="ctr"/>
        <c:lblOffset val="100"/>
        <c:noMultiLvlLbl val="0"/>
      </c:catAx>
      <c:valAx>
        <c:axId val="1241587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5.5974774732632043E-2"/>
              <c:y val="0.192740221056519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1569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25130329783172E-2"/>
          <c:y val="0.15469554159981014"/>
          <c:w val="0.91579358365328445"/>
          <c:h val="0.68538436743989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Отделы!$D$156</c:f>
              <c:strCache>
                <c:ptCount val="1"/>
                <c:pt idx="0">
                  <c:v>Плановые проверки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Отделы!$C$7:$C$11</c:f>
              <c:strCache>
                <c:ptCount val="5"/>
                <c:pt idx="0">
                  <c:v>(14) Кемеровская область</c:v>
                </c:pt>
                <c:pt idx="1">
                  <c:v>(17) Алтайский край</c:v>
                </c:pt>
                <c:pt idx="2">
                  <c:v>(31) Новосибирская область</c:v>
                </c:pt>
                <c:pt idx="3">
                  <c:v>(33) Томская область</c:v>
                </c:pt>
                <c:pt idx="4">
                  <c:v>(35) Омская область</c:v>
                </c:pt>
              </c:strCache>
            </c:strRef>
          </c:cat>
          <c:val>
            <c:numRef>
              <c:f>Отделы!$D$157:$D$161</c:f>
              <c:numCache>
                <c:formatCode>0</c:formatCode>
                <c:ptCount val="5"/>
                <c:pt idx="0">
                  <c:v>14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Отделы!$E$156</c:f>
              <c:strCache>
                <c:ptCount val="1"/>
                <c:pt idx="0">
                  <c:v>Профилактические визиты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Отделы!$E$157:$E$161</c:f>
              <c:numCache>
                <c:formatCode>0</c:formatCode>
                <c:ptCount val="5"/>
                <c:pt idx="0">
                  <c:v>1</c:v>
                </c:pt>
                <c:pt idx="1">
                  <c:v>12</c:v>
                </c:pt>
                <c:pt idx="2">
                  <c:v>11</c:v>
                </c:pt>
                <c:pt idx="3">
                  <c:v>7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23616"/>
        <c:axId val="133025152"/>
      </c:barChart>
      <c:catAx>
        <c:axId val="13302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33025152"/>
        <c:crosses val="autoZero"/>
        <c:auto val="1"/>
        <c:lblAlgn val="ctr"/>
        <c:lblOffset val="100"/>
        <c:noMultiLvlLbl val="0"/>
      </c:catAx>
      <c:valAx>
        <c:axId val="1330251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2.5927545249564844E-2"/>
              <c:y val="2.6841078063622618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3302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352342169325786E-2"/>
          <c:y val="6.6590866425097638E-4"/>
          <c:w val="0.80762854400661244"/>
          <c:h val="0.13746893046742084"/>
        </c:manualLayout>
      </c:layout>
      <c:overlay val="0"/>
      <c:txPr>
        <a:bodyPr/>
        <a:lstStyle/>
        <a:p>
          <a:pPr>
            <a:defRPr sz="1800" b="1" i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/>
            </a:pPr>
            <a:r>
              <a:rPr lang="ru-RU" sz="1400" i="1"/>
              <a:t>Внеплановые проверки в связи с обращением заявителей</a:t>
            </a:r>
          </a:p>
        </c:rich>
      </c:tx>
      <c:layout>
        <c:manualLayout>
          <c:xMode val="edge"/>
          <c:yMode val="edge"/>
          <c:x val="0.1063034059017597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23901620580169455"/>
          <c:w val="0.91234623797025349"/>
          <c:h val="0.610609786047164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СУР!$E$40</c:f>
              <c:strCache>
                <c:ptCount val="1"/>
                <c:pt idx="0">
                  <c:v>Внеплановые проверки в связи с обращением заявителей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333333334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35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СУР!$F$37:$G$37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СУР!$F$40:$G$40</c:f>
              <c:numCache>
                <c:formatCode>General</c:formatCode>
                <c:ptCount val="2"/>
                <c:pt idx="0">
                  <c:v>5549</c:v>
                </c:pt>
                <c:pt idx="1">
                  <c:v>6147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175872"/>
        <c:axId val="124177408"/>
        <c:axId val="0"/>
      </c:bar3DChart>
      <c:catAx>
        <c:axId val="1241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177408"/>
        <c:crosses val="autoZero"/>
        <c:auto val="1"/>
        <c:lblAlgn val="ctr"/>
        <c:lblOffset val="100"/>
        <c:noMultiLvlLbl val="0"/>
      </c:catAx>
      <c:valAx>
        <c:axId val="1241774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4.6288637011346577E-2"/>
              <c:y val="0.266122843075915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175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i="1"/>
            </a:pPr>
            <a:r>
              <a:rPr lang="ru-RU" sz="1400" i="1" dirty="0"/>
              <a:t>Выявленные нарушения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21795166229221352"/>
          <c:w val="0.91234623797025349"/>
          <c:h val="0.63167395742198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СУР!$E$41</c:f>
              <c:strCache>
                <c:ptCount val="1"/>
                <c:pt idx="0">
                  <c:v>Выявленные нарушения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333333333333334E-2"/>
                  <c:y val="-4.629629629629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49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СУР!$F$37:$G$37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СУР!$F$41:$G$41</c:f>
              <c:numCache>
                <c:formatCode>General</c:formatCode>
                <c:ptCount val="2"/>
                <c:pt idx="0">
                  <c:v>9972</c:v>
                </c:pt>
                <c:pt idx="1">
                  <c:v>12020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428288"/>
        <c:axId val="124429824"/>
        <c:axId val="0"/>
      </c:bar3DChart>
      <c:catAx>
        <c:axId val="12442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429824"/>
        <c:crosses val="autoZero"/>
        <c:auto val="1"/>
        <c:lblAlgn val="ctr"/>
        <c:lblOffset val="100"/>
        <c:noMultiLvlLbl val="0"/>
      </c:catAx>
      <c:valAx>
        <c:axId val="12442982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9.4019466316710404E-2"/>
              <c:y val="0.206112569262175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4282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i="1"/>
            </a:pPr>
            <a:r>
              <a:rPr lang="ru-RU" sz="1200" i="1"/>
              <a:t>Административные наказания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21795166229221358"/>
          <c:w val="0.91234623797025349"/>
          <c:h val="0.63167395742198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СУР!$E$42</c:f>
              <c:strCache>
                <c:ptCount val="1"/>
                <c:pt idx="0">
                  <c:v>Административные наказания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333333333333334E-2"/>
                  <c:y val="-4.6296296296296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157079768914564E-2"/>
                  <c:y val="-5.126618927863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СУР!$F$37:$G$37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СУР!$F$42:$G$42</c:f>
              <c:numCache>
                <c:formatCode>General</c:formatCode>
                <c:ptCount val="2"/>
                <c:pt idx="0">
                  <c:v>603</c:v>
                </c:pt>
                <c:pt idx="1">
                  <c:v>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455168"/>
        <c:axId val="124469248"/>
        <c:axId val="0"/>
      </c:bar3DChart>
      <c:catAx>
        <c:axId val="12445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469248"/>
        <c:crosses val="autoZero"/>
        <c:auto val="1"/>
        <c:lblAlgn val="ctr"/>
        <c:lblOffset val="100"/>
        <c:noMultiLvlLbl val="0"/>
      </c:catAx>
      <c:valAx>
        <c:axId val="1244692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9.4019466316710446E-2"/>
              <c:y val="0.206112569262175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45516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28910460710506813"/>
          <c:w val="0.91234623797025349"/>
          <c:h val="0.560520978567621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СУР!$E$43</c:f>
              <c:strCache>
                <c:ptCount val="1"/>
                <c:pt idx="0">
                  <c:v>Сумма наложенных  штрафов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333333333333334E-2"/>
                  <c:y val="-4.6296296296296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91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СУР!$F$37:$G$37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СУР!$F$43:$G$43</c:f>
              <c:numCache>
                <c:formatCode>General</c:formatCode>
                <c:ptCount val="2"/>
                <c:pt idx="0">
                  <c:v>7108</c:v>
                </c:pt>
                <c:pt idx="1">
                  <c:v>5863.6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498688"/>
        <c:axId val="124500224"/>
        <c:axId val="0"/>
      </c:bar3DChart>
      <c:catAx>
        <c:axId val="1244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500224"/>
        <c:crosses val="autoZero"/>
        <c:auto val="1"/>
        <c:lblAlgn val="ctr"/>
        <c:lblOffset val="100"/>
        <c:noMultiLvlLbl val="0"/>
      </c:catAx>
      <c:valAx>
        <c:axId val="1245002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Тыс. руб</a:t>
                </a:r>
              </a:p>
            </c:rich>
          </c:tx>
          <c:layout>
            <c:manualLayout>
              <c:xMode val="edge"/>
              <c:yMode val="edge"/>
              <c:x val="3.8463910761154865E-2"/>
              <c:y val="0.206112569262175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498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363003144578125E-2"/>
          <c:y val="3.3797736225986814E-2"/>
          <c:w val="0.82243488646189067"/>
          <c:h val="0.17618443147129303"/>
        </c:manualLayout>
      </c:layout>
      <c:overlay val="0"/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/>
            </a:pPr>
            <a:r>
              <a:rPr lang="ru-RU" sz="1600" i="1"/>
              <a:t>Количество заявлений (допусков)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88407699037621E-2"/>
          <c:y val="0.19091478565179354"/>
          <c:w val="0.91234623797025349"/>
          <c:h val="0.6798162133247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[допуск.xlsx]СУР!$Y$37</c:f>
              <c:strCache>
                <c:ptCount val="1"/>
                <c:pt idx="0">
                  <c:v>Электро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92120440675E-2"/>
                  <c:y val="-5.518530183727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082942288847E-2"/>
                  <c:y val="-6.111111111111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[допуск.xlsx]СУР!$Z$36:$AA$36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[допуск.xlsx]СУР!$Z$37:$AA$37</c:f>
              <c:numCache>
                <c:formatCode>General</c:formatCode>
                <c:ptCount val="2"/>
                <c:pt idx="0">
                  <c:v>1373</c:v>
                </c:pt>
                <c:pt idx="1">
                  <c:v>1179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798272"/>
        <c:axId val="125799808"/>
        <c:axId val="0"/>
      </c:bar3DChart>
      <c:catAx>
        <c:axId val="1257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25799808"/>
        <c:crosses val="autoZero"/>
        <c:auto val="1"/>
        <c:lblAlgn val="ctr"/>
        <c:lblOffset val="100"/>
        <c:noMultiLvlLbl val="0"/>
      </c:catAx>
      <c:valAx>
        <c:axId val="1257998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6.886578947484448E-2"/>
              <c:y val="0.224630971128608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57982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/>
              <a:t>Количество заявлений, поданных посредством ЕПГУ</a:t>
            </a:r>
          </a:p>
        </c:rich>
      </c:tx>
      <c:layout>
        <c:manualLayout>
          <c:xMode val="edge"/>
          <c:yMode val="edge"/>
          <c:x val="0.12559130644499225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56619856838421E-2"/>
          <c:y val="0.25737001444283969"/>
          <c:w val="0.93547802488024334"/>
          <c:h val="0.591710990445506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[допуск.xlsx]СУР!$Y$41</c:f>
              <c:strCache>
                <c:ptCount val="1"/>
                <c:pt idx="0">
                  <c:v>Электро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92120440675E-2"/>
                  <c:y val="-4.6296412948381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082942288847E-2"/>
                  <c:y val="-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[допуск.xlsx]СУР!$Z$36:$AA$36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[допуск.xlsx]СУР!$Z$45:$AA$45</c:f>
              <c:numCache>
                <c:formatCode>General</c:formatCode>
                <c:ptCount val="2"/>
                <c:pt idx="0">
                  <c:v>15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65728"/>
        <c:axId val="132667264"/>
        <c:axId val="0"/>
      </c:bar3DChart>
      <c:catAx>
        <c:axId val="13266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32667264"/>
        <c:crosses val="autoZero"/>
        <c:auto val="1"/>
        <c:lblAlgn val="ctr"/>
        <c:lblOffset val="100"/>
        <c:noMultiLvlLbl val="0"/>
      </c:catAx>
      <c:valAx>
        <c:axId val="1326672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6.886578947484448E-2"/>
              <c:y val="0.255742082239720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326657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/>
            </a:pPr>
            <a:r>
              <a:rPr lang="ru-RU" sz="1600" i="1" dirty="0"/>
              <a:t>Количество выданных разрешений</a:t>
            </a:r>
          </a:p>
        </c:rich>
      </c:tx>
      <c:layout>
        <c:manualLayout>
          <c:xMode val="edge"/>
          <c:yMode val="edge"/>
          <c:x val="0.15918813829020342"/>
          <c:y val="4.444371500809674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48115821771005E-2"/>
          <c:y val="0.3342048694926153"/>
          <c:w val="0.91234623797025349"/>
          <c:h val="0.49983882262240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[допуск.xlsx]СУР!$Y$41</c:f>
              <c:strCache>
                <c:ptCount val="1"/>
                <c:pt idx="0">
                  <c:v>Электро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92120440675E-2"/>
                  <c:y val="-8.185196850393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082942288847E-2"/>
                  <c:y val="-6.111111111111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[допуск.xlsx]СУР!$Z$36:$AA$36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[допуск.xlsx]СУР!$Z$41:$AA$41</c:f>
              <c:numCache>
                <c:formatCode>General</c:formatCode>
                <c:ptCount val="2"/>
                <c:pt idx="0">
                  <c:v>1034</c:v>
                </c:pt>
                <c:pt idx="1">
                  <c:v>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680320"/>
        <c:axId val="132698496"/>
        <c:axId val="0"/>
      </c:bar3DChart>
      <c:catAx>
        <c:axId val="13268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32698496"/>
        <c:crosses val="autoZero"/>
        <c:auto val="1"/>
        <c:lblAlgn val="ctr"/>
        <c:lblOffset val="100"/>
        <c:noMultiLvlLbl val="0"/>
      </c:catAx>
      <c:valAx>
        <c:axId val="1326984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6.0190651926123634E-2"/>
              <c:y val="0.212986015021899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26803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E85FC-995B-439B-BE72-DAF23EE3651E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89E9-EA26-49F0-937F-16F1FC7F4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689E9-EA26-49F0-937F-16F1FC7F46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5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CC32-9295-4B99-872A-BA21871925E2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551-DFDA-4730-8A20-F9317CB6D655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89-F59F-4C28-B8A4-52A9E81B5C16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8BE6-5169-4D6E-A3DF-05213C0BDD44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5274-C392-4817-950E-8F78CDCBE224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3EC-9D14-4563-92B7-329EAD57E863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C7D-92D7-4983-B487-50C03560C4A0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CC01-0150-460E-9D67-C884E1502EF5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C24-3FD4-4E48-B24D-0224969A2C5B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674-6EF7-48C8-9D75-62880A8B5EE4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88AA-BC94-4E1A-9EDA-0C4305392AA9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AB6F-BE65-4F2F-B2DF-A0F7B6671F23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gif"/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2686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592288"/>
          </a:xfrm>
          <a:solidFill>
            <a:srgbClr val="002060">
              <a:alpha val="75000"/>
            </a:srgbClr>
          </a:solidFill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результатах </a:t>
            </a:r>
            <a:r>
              <a:rPr lang="ru-RU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правоприменительной </a:t>
            </a:r>
            <a:r>
              <a:rPr lang="ru-RU" sz="3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Сибирского </a:t>
            </a:r>
            <a:r>
              <a:rPr lang="ru-RU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</a:t>
            </a:r>
            <a:r>
              <a:rPr lang="ru-RU" sz="3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  <a:r>
              <a:rPr lang="ru-RU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год при осуществлении </a:t>
            </a:r>
            <a:r>
              <a:rPr lang="ru-RU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государственного энергетического </a:t>
            </a:r>
            <a:r>
              <a:rPr lang="ru-RU" sz="3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надзора в сфере электроэнергетики</a:t>
            </a:r>
            <a:endParaRPr lang="ru-RU" sz="3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177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Федеральной 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357826"/>
            <a:ext cx="363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 smtClean="0">
                <a:solidFill>
                  <a:schemeClr val="bg1"/>
                </a:solidFill>
              </a:rPr>
              <a:t>Демидович</a:t>
            </a:r>
            <a:r>
              <a:rPr lang="ru-RU" b="1" i="1" dirty="0" smtClean="0">
                <a:solidFill>
                  <a:schemeClr val="bg1"/>
                </a:solidFill>
              </a:rPr>
              <a:t> Олег Александрович,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Заместитель руководителя управления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175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C000"/>
                </a:solidFill>
              </a:rPr>
              <a:t>Итоги 2025 года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2357430"/>
            <a:ext cx="4143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Усовершенствованию мобильного приложения «Инспектор»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224400" y="2462308"/>
            <a:ext cx="704262" cy="6809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+</a:t>
            </a:r>
            <a:endParaRPr lang="ru-RU" sz="5400" dirty="0"/>
          </a:p>
        </p:txBody>
      </p:sp>
      <p:sp>
        <p:nvSpPr>
          <p:cNvPr id="23" name="Овал 22"/>
          <p:cNvSpPr/>
          <p:nvPr/>
        </p:nvSpPr>
        <p:spPr>
          <a:xfrm>
            <a:off x="195330" y="3605316"/>
            <a:ext cx="704262" cy="6809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+</a:t>
            </a:r>
            <a:endParaRPr lang="ru-RU" sz="5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5286388"/>
            <a:ext cx="34733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индикаторов риска, применяемых в сфере электроэнергетики</a:t>
            </a:r>
            <a:endParaRPr lang="ru-RU" sz="22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22357" y="5319828"/>
            <a:ext cx="704262" cy="680940"/>
          </a:xfrm>
          <a:prstGeom prst="ellipse">
            <a:avLst/>
          </a:prstGeom>
          <a:solidFill>
            <a:schemeClr val="tx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+</a:t>
            </a:r>
            <a:endParaRPr lang="ru-RU" sz="5400" dirty="0"/>
          </a:p>
        </p:txBody>
      </p:sp>
      <p:pic>
        <p:nvPicPr>
          <p:cNvPr id="26" name="Picutre 3"/>
          <p:cNvPicPr/>
          <p:nvPr/>
        </p:nvPicPr>
        <p:blipFill>
          <a:blip r:embed="rId4" cstate="print"/>
          <a:stretch/>
        </p:blipFill>
        <p:spPr>
          <a:xfrm>
            <a:off x="4857720" y="1357298"/>
            <a:ext cx="4071998" cy="257176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295376" y="3509962"/>
            <a:ext cx="34733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b="1" i="1" dirty="0" smtClean="0"/>
              <a:t>Улучшению работы на сайте ФГИС «Единый реестр контрольных (надзорных) мероприятий»</a:t>
            </a:r>
            <a:endParaRPr lang="ru-RU" sz="2200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1428736"/>
            <a:ext cx="500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Направлялись предложения по: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 t="4374" r="984" b="5687"/>
          <a:stretch>
            <a:fillRect/>
          </a:stretch>
        </p:blipFill>
        <p:spPr bwMode="auto">
          <a:xfrm>
            <a:off x="4857752" y="4143380"/>
            <a:ext cx="4071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C000"/>
                </a:solidFill>
              </a:rPr>
              <a:t>Планы на  2026 год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9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067159"/>
              </p:ext>
            </p:extLst>
          </p:nvPr>
        </p:nvGraphicFramePr>
        <p:xfrm>
          <a:off x="189855" y="1484784"/>
          <a:ext cx="868426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89855" y="5430484"/>
            <a:ext cx="8684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</a:rPr>
              <a:t>В 2026 году Сибирским управлением будет продолжена работа, направленная на профилактику нарушений обязательных требований. </a:t>
            </a:r>
          </a:p>
        </p:txBody>
      </p:sp>
    </p:spTree>
    <p:extLst>
      <p:ext uri="{BB962C8B-B14F-4D97-AF65-F5344CB8AC3E}">
        <p14:creationId xmlns:p14="http://schemas.microsoft.com/office/powerpoint/2010/main" val="41847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6608" y="116633"/>
            <a:ext cx="7836444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</a:rPr>
              <a:t>Предложения по повышению надежности электроснабжения</a:t>
            </a:r>
            <a:r>
              <a:rPr lang="ru-RU" sz="2400" b="1" i="1" dirty="0">
                <a:solidFill>
                  <a:schemeClr val="bg1"/>
                </a:solidFill>
              </a:rPr>
              <a:t>, снижению </a:t>
            </a:r>
            <a:r>
              <a:rPr lang="ru-RU" sz="2400" b="1" i="1" dirty="0" smtClean="0">
                <a:solidFill>
                  <a:schemeClr val="bg1"/>
                </a:solidFill>
              </a:rPr>
              <a:t>аварийности и </a:t>
            </a:r>
            <a:r>
              <a:rPr lang="ru-RU" sz="2400" b="1" i="1" dirty="0">
                <a:solidFill>
                  <a:schemeClr val="bg1"/>
                </a:solidFill>
              </a:rPr>
              <a:t>недопущению </a:t>
            </a:r>
            <a:r>
              <a:rPr lang="ru-RU" sz="2400" b="1" i="1" dirty="0" smtClean="0">
                <a:solidFill>
                  <a:schemeClr val="bg1"/>
                </a:solidFill>
              </a:rPr>
              <a:t>травматизма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9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9855" y="1412776"/>
            <a:ext cx="86842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</a:rPr>
              <a:t>Обеспечить </a:t>
            </a:r>
            <a:r>
              <a:rPr lang="ru-RU" sz="2000" b="1" i="1" dirty="0">
                <a:solidFill>
                  <a:srgbClr val="002060"/>
                </a:solidFill>
              </a:rPr>
              <a:t>эксплуатацию </a:t>
            </a:r>
            <a:r>
              <a:rPr lang="ru-RU" sz="2000" b="1" i="1" dirty="0" smtClean="0">
                <a:solidFill>
                  <a:srgbClr val="002060"/>
                </a:solidFill>
              </a:rPr>
              <a:t>СТСО </a:t>
            </a:r>
            <a:r>
              <a:rPr lang="ru-RU" sz="2000" b="1" i="1" dirty="0">
                <a:solidFill>
                  <a:srgbClr val="002060"/>
                </a:solidFill>
              </a:rPr>
              <a:t>бесхозяйных электрических сетей в соответствии с действующими в сфере электроэнергетике нормативными правовыми актами;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</a:rPr>
              <a:t>Обеспечить </a:t>
            </a:r>
            <a:r>
              <a:rPr lang="ru-RU" sz="2000" b="1" i="1" dirty="0">
                <a:solidFill>
                  <a:srgbClr val="002060"/>
                </a:solidFill>
              </a:rPr>
              <a:t>в кратчайший срок ремонт поврежденного </a:t>
            </a:r>
            <a:r>
              <a:rPr lang="ru-RU" sz="2000" b="1" i="1" dirty="0" smtClean="0">
                <a:solidFill>
                  <a:srgbClr val="002060"/>
                </a:solidFill>
              </a:rPr>
              <a:t>оборудования </a:t>
            </a:r>
            <a:r>
              <a:rPr lang="ru-RU" sz="2000" b="1" i="1" dirty="0">
                <a:solidFill>
                  <a:srgbClr val="002060"/>
                </a:solidFill>
              </a:rPr>
              <a:t>объектов электроэнергетике и в первую очередь ремонт поврежденных резервных кабельных линий электропередачи;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</a:rPr>
              <a:t>Организовать </a:t>
            </a:r>
            <a:r>
              <a:rPr lang="ru-RU" sz="2000" b="1" i="1" dirty="0">
                <a:solidFill>
                  <a:srgbClr val="002060"/>
                </a:solidFill>
              </a:rPr>
              <a:t>взаимодействие между сетевыми организациями, действующими на территории субъекта Федерации при ликвидации аварийных </a:t>
            </a:r>
            <a:r>
              <a:rPr lang="ru-RU" sz="2000" b="1" i="1" dirty="0" smtClean="0">
                <a:solidFill>
                  <a:srgbClr val="002060"/>
                </a:solidFill>
              </a:rPr>
              <a:t>ситуаций. </a:t>
            </a:r>
            <a:r>
              <a:rPr lang="ru-RU" sz="2000" b="1" i="1" dirty="0">
                <a:solidFill>
                  <a:srgbClr val="002060"/>
                </a:solidFill>
              </a:rPr>
              <a:t>При необходимости заключить соглашения о взаимодействии;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</a:rPr>
              <a:t>Обеспечить </a:t>
            </a:r>
            <a:r>
              <a:rPr lang="ru-RU" sz="2000" b="1" i="1" dirty="0">
                <a:solidFill>
                  <a:srgbClr val="002060"/>
                </a:solidFill>
              </a:rPr>
              <a:t>фактическую численность работников подразделений и служб организаций в соответствии со штатным расписанием, </a:t>
            </a:r>
            <a:r>
              <a:rPr lang="ru-RU" sz="2000" b="1" i="1" dirty="0" smtClean="0">
                <a:solidFill>
                  <a:srgbClr val="002060"/>
                </a:solidFill>
              </a:rPr>
              <a:t>особое </a:t>
            </a:r>
            <a:r>
              <a:rPr lang="ru-RU" sz="2000" b="1" i="1" dirty="0">
                <a:solidFill>
                  <a:srgbClr val="002060"/>
                </a:solidFill>
              </a:rPr>
              <a:t>внимание </a:t>
            </a:r>
            <a:r>
              <a:rPr lang="ru-RU" sz="2000" b="1" i="1" dirty="0" smtClean="0">
                <a:solidFill>
                  <a:srgbClr val="002060"/>
                </a:solidFill>
              </a:rPr>
              <a:t>укомплектованности </a:t>
            </a:r>
            <a:r>
              <a:rPr lang="ru-RU" sz="2000" b="1" i="1" dirty="0">
                <a:solidFill>
                  <a:srgbClr val="002060"/>
                </a:solidFill>
              </a:rPr>
              <a:t>штата оперативно выездных бригад</a:t>
            </a:r>
            <a:r>
              <a:rPr lang="ru-RU" sz="2000" b="1" i="1" dirty="0" smtClean="0">
                <a:solidFill>
                  <a:srgbClr val="002060"/>
                </a:solidFill>
              </a:rPr>
              <a:t>;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6608" y="116633"/>
            <a:ext cx="7836444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bg1"/>
                </a:solidFill>
              </a:rPr>
              <a:t>Предложения по повышению надежности электроснабжения</a:t>
            </a:r>
            <a:r>
              <a:rPr lang="ru-RU" sz="2400" b="1" i="1" dirty="0">
                <a:solidFill>
                  <a:schemeClr val="bg1"/>
                </a:solidFill>
              </a:rPr>
              <a:t>, снижению </a:t>
            </a:r>
            <a:r>
              <a:rPr lang="ru-RU" sz="2400" b="1" i="1" dirty="0" smtClean="0">
                <a:solidFill>
                  <a:schemeClr val="bg1"/>
                </a:solidFill>
              </a:rPr>
              <a:t>аварийности и </a:t>
            </a:r>
            <a:r>
              <a:rPr lang="ru-RU" sz="2400" b="1" i="1" dirty="0">
                <a:solidFill>
                  <a:schemeClr val="bg1"/>
                </a:solidFill>
              </a:rPr>
              <a:t>недопущению </a:t>
            </a:r>
            <a:r>
              <a:rPr lang="ru-RU" sz="2400" b="1" i="1" dirty="0" smtClean="0">
                <a:solidFill>
                  <a:schemeClr val="bg1"/>
                </a:solidFill>
              </a:rPr>
              <a:t>травматизма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9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9855" y="1412776"/>
            <a:ext cx="86842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</a:rPr>
              <a:t>Обеспечить </a:t>
            </a:r>
            <a:r>
              <a:rPr lang="ru-RU" sz="2000" b="1" i="1" dirty="0">
                <a:solidFill>
                  <a:srgbClr val="002060"/>
                </a:solidFill>
              </a:rPr>
              <a:t>соблюдение установленных сроков и выполнение в требуемых объемах технического обслуживания и ремонта оборудования и устройств РЗА;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</a:rPr>
              <a:t>Обеспечить </a:t>
            </a:r>
            <a:r>
              <a:rPr lang="ru-RU" sz="2000" b="1" i="1" dirty="0">
                <a:solidFill>
                  <a:srgbClr val="002060"/>
                </a:solidFill>
              </a:rPr>
              <a:t>выполнение мероприятий по замене физически и морально устаревшего оборудования;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</a:rPr>
              <a:t>Обеспечить </a:t>
            </a:r>
            <a:r>
              <a:rPr lang="ru-RU" sz="2000" b="1" i="1" dirty="0">
                <a:solidFill>
                  <a:srgbClr val="002060"/>
                </a:solidFill>
              </a:rPr>
              <a:t>в организации доведение до работников направляемой Сибирским управлением </a:t>
            </a:r>
            <a:r>
              <a:rPr lang="ru-RU" sz="2000" b="1" i="1" dirty="0" err="1">
                <a:solidFill>
                  <a:srgbClr val="002060"/>
                </a:solidFill>
              </a:rPr>
              <a:t>Ростехнадзора</a:t>
            </a:r>
            <a:r>
              <a:rPr lang="ru-RU" sz="2000" b="1" i="1" dirty="0">
                <a:solidFill>
                  <a:srgbClr val="002060"/>
                </a:solidFill>
              </a:rPr>
              <a:t> информации об аварийности и травматизме на объектах электроэнергетики;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</a:rPr>
              <a:t>Обеспечить </a:t>
            </a:r>
            <a:r>
              <a:rPr lang="ru-RU" sz="2000" b="1" i="1" dirty="0">
                <a:solidFill>
                  <a:srgbClr val="002060"/>
                </a:solidFill>
              </a:rPr>
              <a:t>контроль за выполнением мероприятий, обеспечивающих безопасность работ в действующих электроустановках.</a:t>
            </a:r>
          </a:p>
        </p:txBody>
      </p:sp>
    </p:spTree>
    <p:extLst>
      <p:ext uri="{BB962C8B-B14F-4D97-AF65-F5344CB8AC3E}">
        <p14:creationId xmlns:p14="http://schemas.microsoft.com/office/powerpoint/2010/main" val="26424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177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Федеральной 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175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5000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643314"/>
            <a:ext cx="363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/>
              <a:t>Демидович</a:t>
            </a:r>
            <a:r>
              <a:rPr lang="ru-RU" b="1" i="1" dirty="0"/>
              <a:t> Олег Александрович,</a:t>
            </a:r>
            <a:endParaRPr lang="ru-RU" b="1" i="1" dirty="0" smtClean="0"/>
          </a:p>
          <a:p>
            <a:pPr algn="r"/>
            <a:r>
              <a:rPr lang="ru-RU" b="1" i="1" dirty="0" smtClean="0"/>
              <a:t>Заместитель руководителя управления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224136"/>
          </a:xfrm>
          <a:solidFill>
            <a:srgbClr val="002060">
              <a:alpha val="22000"/>
            </a:srgbClr>
          </a:solidFill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0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44624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776614" y="6426807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6608" y="116633"/>
            <a:ext cx="547017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rgbClr val="FFC000"/>
                </a:solidFill>
              </a:rPr>
              <a:t>Аварийность и </a:t>
            </a:r>
            <a:r>
              <a:rPr lang="ru-RU" sz="2800" b="1" i="1" dirty="0" smtClean="0">
                <a:solidFill>
                  <a:srgbClr val="FFC000"/>
                </a:solidFill>
              </a:rPr>
              <a:t>травматизм в сфере электроэнергетики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2880320" cy="1224136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800" b="1" i="1" dirty="0" smtClean="0"/>
              <a:t>28.05.2025 произошел </a:t>
            </a:r>
            <a:r>
              <a:rPr lang="ru-RU" sz="1800" b="1" i="1" dirty="0"/>
              <a:t>несчастный случай с электромонтером ООО «ОЭСК»</a:t>
            </a:r>
          </a:p>
        </p:txBody>
      </p:sp>
      <p:sp>
        <p:nvSpPr>
          <p:cNvPr id="38" name="Объект 5"/>
          <p:cNvSpPr txBox="1">
            <a:spLocks/>
          </p:cNvSpPr>
          <p:nvPr/>
        </p:nvSpPr>
        <p:spPr>
          <a:xfrm>
            <a:off x="4427983" y="1340769"/>
            <a:ext cx="4473104" cy="1440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 smtClean="0"/>
              <a:t>Основной </a:t>
            </a:r>
            <a:r>
              <a:rPr lang="ru-RU" sz="1100" b="1" i="1" dirty="0"/>
              <a:t>причиной несчастного случая явилась неудовлетворительная организация производства работ, выразившаяся в расширении рабочего места определенного нарядом-допуском и как следствие приближение пострадавшего к не огражденным или неизолированным токоведущим частям, находящимся под напряжением, а также необеспечение контроля со стороны руководителей и специалистов подразделения за ходом выполнения работы, соблюдением трудовой дисциплины.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131840" y="1765295"/>
            <a:ext cx="1296143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бъект 2"/>
          <p:cNvSpPr txBox="1">
            <a:spLocks/>
          </p:cNvSpPr>
          <p:nvPr/>
        </p:nvSpPr>
        <p:spPr>
          <a:xfrm>
            <a:off x="251520" y="4005065"/>
            <a:ext cx="2880320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 smtClean="0"/>
              <a:t>29.07.2025 </a:t>
            </a:r>
            <a:r>
              <a:rPr lang="ru-RU" sz="1800" b="1" i="1" dirty="0"/>
              <a:t>произошел несчастный случай с </a:t>
            </a:r>
            <a:r>
              <a:rPr lang="ru-RU" sz="1800" b="1" i="1" dirty="0" smtClean="0"/>
              <a:t>электрослесарем</a:t>
            </a:r>
            <a:br>
              <a:rPr lang="ru-RU" sz="1800" b="1" i="1" dirty="0" smtClean="0"/>
            </a:br>
            <a:r>
              <a:rPr lang="ru-RU" sz="1800" b="1" i="1" dirty="0"/>
              <a:t>ООО «ТСО «Сибирь»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113582" y="1340768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3131840" y="4431922"/>
            <a:ext cx="1296143" cy="519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257598" y="4007395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1680506" y="2564904"/>
            <a:ext cx="5984" cy="21602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827584" y="2636912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меры</a:t>
            </a:r>
            <a:endParaRPr lang="ru-RU" b="1" i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Объект 5"/>
          <p:cNvSpPr txBox="1">
            <a:spLocks/>
          </p:cNvSpPr>
          <p:nvPr/>
        </p:nvSpPr>
        <p:spPr>
          <a:xfrm>
            <a:off x="251520" y="3006244"/>
            <a:ext cx="3960440" cy="710788"/>
          </a:xfrm>
          <a:prstGeom prst="rect">
            <a:avLst/>
          </a:prstGeom>
          <a:noFill/>
          <a:ln>
            <a:solidFill>
              <a:srgbClr val="009A46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ru-RU" sz="1100" b="1" i="1" dirty="0" smtClean="0"/>
              <a:t>Разработано </a:t>
            </a:r>
            <a:r>
              <a:rPr lang="ru-RU" sz="1100" b="1" i="1" dirty="0"/>
              <a:t>8 мероприятий по устранению причин, способствующих наступлению несчастного случая. проведена внеплановая выездная проверка в отношении ООО «ОЭСК»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1680506" y="5157192"/>
            <a:ext cx="5190" cy="378299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26790" y="5373216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меры</a:t>
            </a:r>
            <a:endParaRPr lang="ru-RU" b="1" i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Объект 5"/>
          <p:cNvSpPr txBox="1">
            <a:spLocks/>
          </p:cNvSpPr>
          <p:nvPr/>
        </p:nvSpPr>
        <p:spPr>
          <a:xfrm>
            <a:off x="251520" y="5742548"/>
            <a:ext cx="3960440" cy="710788"/>
          </a:xfrm>
          <a:prstGeom prst="rect">
            <a:avLst/>
          </a:prstGeom>
          <a:noFill/>
          <a:ln>
            <a:solidFill>
              <a:srgbClr val="009A46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ru-RU" sz="1100" b="1" i="1" dirty="0" smtClean="0"/>
              <a:t>Выявлено </a:t>
            </a:r>
            <a:r>
              <a:rPr lang="ru-RU" sz="1100" b="1" i="1" dirty="0"/>
              <a:t>11 нарушений обязательных требований. В отношении юридического лица вынесено постановление о назначении административного наказания в виде административного штрафа 20000 </a:t>
            </a:r>
            <a:r>
              <a:rPr lang="ru-RU" sz="1100" b="1" i="1" dirty="0" smtClean="0"/>
              <a:t>рублей.</a:t>
            </a:r>
            <a:endParaRPr lang="ru-RU" sz="1100" b="1" i="1" dirty="0"/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4427983" y="2924944"/>
            <a:ext cx="4482231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 smtClean="0"/>
              <a:t>Нарушения </a:t>
            </a:r>
            <a:r>
              <a:rPr lang="ru-RU" sz="1100" b="1" i="1" dirty="0"/>
              <a:t>допуска к работам с повышенной </a:t>
            </a:r>
            <a:r>
              <a:rPr lang="ru-RU" sz="1100" b="1" i="1" dirty="0" smtClean="0"/>
              <a:t>опасность</a:t>
            </a:r>
          </a:p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 smtClean="0"/>
              <a:t>Необеспечение </a:t>
            </a:r>
            <a:r>
              <a:rPr lang="ru-RU" sz="1100" b="1" i="1" dirty="0"/>
              <a:t>контроля со стороны руководителей и специалистов подразделения за ходом выполнения работы, соблюдением трудовой </a:t>
            </a:r>
            <a:r>
              <a:rPr lang="ru-RU" sz="1100" b="1" i="1" dirty="0" smtClean="0"/>
              <a:t>дисциплины.</a:t>
            </a:r>
          </a:p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 smtClean="0"/>
              <a:t>Неприменение </a:t>
            </a:r>
            <a:r>
              <a:rPr lang="ru-RU" sz="1100" b="1" i="1" dirty="0"/>
              <a:t>работником, </a:t>
            </a:r>
            <a:r>
              <a:rPr lang="ru-RU" sz="1100" b="1" i="1" dirty="0" smtClean="0"/>
              <a:t>допущенным </a:t>
            </a:r>
            <a:r>
              <a:rPr lang="ru-RU" sz="1100" b="1" i="1" dirty="0"/>
              <a:t>к выполнению оперативных переключений, соответствующих средств индивидуальной защиты </a:t>
            </a:r>
            <a:r>
              <a:rPr lang="ru-RU" sz="1100" b="1" i="1" dirty="0" smtClean="0"/>
              <a:t>вследствие </a:t>
            </a:r>
            <a:r>
              <a:rPr lang="ru-RU" sz="1100" b="1" i="1" dirty="0"/>
              <a:t>необеспеченности ими </a:t>
            </a:r>
            <a:r>
              <a:rPr lang="ru-RU" sz="1100" b="1" i="1" dirty="0" smtClean="0"/>
              <a:t>работодателем.</a:t>
            </a:r>
          </a:p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 smtClean="0"/>
              <a:t>Отсутствие </a:t>
            </a:r>
            <a:r>
              <a:rPr lang="ru-RU" sz="1100" b="1" i="1" dirty="0"/>
              <a:t>разработанного порядка технологического взаимодействия между ООО «ТСО «Сибирь» и организацией, осуществляющей функции по оперативно-диспетчерскому управлению для взаимной координации изменений технологического режима работы и эксплуатационного состояния ЛЭП, оборудования или устройств, выразившееся в отсутствии у диспетчера  достоверных сведений о состоянии коммутационных аппаратов в ТП-954</a:t>
            </a:r>
            <a:r>
              <a:rPr lang="ru-RU" sz="1100" b="1" i="1" dirty="0" smtClean="0"/>
              <a:t>.</a:t>
            </a:r>
          </a:p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 smtClean="0"/>
              <a:t> </a:t>
            </a:r>
            <a:r>
              <a:rPr lang="ru-RU" sz="1100" b="1" i="1" dirty="0"/>
              <a:t>Неудовлетворительная организация производства работ, выразившаяся в нарушениях, допущенных при выдаче наряда-допуска, подготовке рабочего места и проведении целевого инструктажа.</a:t>
            </a:r>
          </a:p>
        </p:txBody>
      </p:sp>
    </p:spTree>
    <p:extLst>
      <p:ext uri="{BB962C8B-B14F-4D97-AF65-F5344CB8AC3E}">
        <p14:creationId xmlns:p14="http://schemas.microsoft.com/office/powerpoint/2010/main" val="1877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44624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7008440" y="6401525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6608" y="116633"/>
            <a:ext cx="547017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rgbClr val="FFC000"/>
                </a:solidFill>
              </a:rPr>
              <a:t>Аварийность и травматизм в сфере электроэнергетики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116367" y="1340768"/>
            <a:ext cx="3015473" cy="1224136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800" b="1" i="1" dirty="0" smtClean="0"/>
              <a:t>03.10.2025 произошел </a:t>
            </a:r>
            <a:r>
              <a:rPr lang="ru-RU" sz="1800" b="1" i="1" dirty="0"/>
              <a:t>несчастный случай с электромонтером ФГУП «УЭВ»</a:t>
            </a:r>
          </a:p>
        </p:txBody>
      </p:sp>
      <p:sp>
        <p:nvSpPr>
          <p:cNvPr id="38" name="Объект 5"/>
          <p:cNvSpPr txBox="1">
            <a:spLocks/>
          </p:cNvSpPr>
          <p:nvPr/>
        </p:nvSpPr>
        <p:spPr>
          <a:xfrm>
            <a:off x="4158210" y="1340769"/>
            <a:ext cx="4742877" cy="2128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/>
              <a:t>Неудовлетворительная организация производства работ, в том числе: нарушения допуска к работам с повышенной </a:t>
            </a:r>
            <a:r>
              <a:rPr lang="ru-RU" sz="1100" b="1" i="1" dirty="0" smtClean="0"/>
              <a:t>опасностью.</a:t>
            </a:r>
          </a:p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 smtClean="0"/>
              <a:t>Отсутствуют </a:t>
            </a:r>
            <a:r>
              <a:rPr lang="ru-RU" sz="1100" b="1" i="1" dirty="0"/>
              <a:t>документы, регулирующие порядок технологического взаимодействия между электросетевой организацией ФГУП «УЭВ» и электросетевой организацией ООО «НРСК-Сибирь», для взаимной координации изменений технологического режима работы и эксплуатационного состояния ЛЭП, оборудования или устройств, оформления и согласования заявок и вывода в ремонт, обмен информацией о снижении надежности электроснабжения при реализации ремонтных схем, порядок организации аварийно-восстановительных работ</a:t>
            </a:r>
            <a:r>
              <a:rPr lang="ru-RU" sz="1100" b="1" i="1" dirty="0" smtClean="0"/>
              <a:t>.</a:t>
            </a:r>
          </a:p>
          <a:p>
            <a:pPr marL="0" lvl="1" indent="447675" algn="just">
              <a:buFont typeface="Wingdings" panose="05000000000000000000" pitchFamily="2" charset="2"/>
              <a:buChar char="Ø"/>
            </a:pPr>
            <a:r>
              <a:rPr lang="ru-RU" sz="1100" b="1" i="1" dirty="0"/>
              <a:t>Неприменение работником средств индивидуальной </a:t>
            </a:r>
            <a:r>
              <a:rPr lang="ru-RU" sz="1100" b="1" i="1" dirty="0" smtClean="0"/>
              <a:t>защиты.</a:t>
            </a:r>
            <a:endParaRPr lang="ru-RU" sz="1100" b="1" i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131840" y="1765295"/>
            <a:ext cx="1008113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бъект 2"/>
          <p:cNvSpPr txBox="1">
            <a:spLocks/>
          </p:cNvSpPr>
          <p:nvPr/>
        </p:nvSpPr>
        <p:spPr>
          <a:xfrm>
            <a:off x="116367" y="4005065"/>
            <a:ext cx="3015473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i="1" dirty="0" smtClean="0"/>
              <a:t>29.10.2025 </a:t>
            </a:r>
            <a:r>
              <a:rPr lang="ru-RU" sz="1300" b="1" i="1" dirty="0" smtClean="0"/>
              <a:t>на территории ПАО «ЕВРАЗ» произошел </a:t>
            </a:r>
            <a:r>
              <a:rPr lang="ru-RU" sz="1300" b="1" i="1" dirty="0"/>
              <a:t>несчастный случай с работником подрядной организации </a:t>
            </a:r>
            <a:endParaRPr lang="ru-RU" sz="1300" b="1" i="1" dirty="0" smtClean="0"/>
          </a:p>
          <a:p>
            <a:r>
              <a:rPr lang="ru-RU" sz="1300" b="1" i="1" dirty="0" smtClean="0"/>
              <a:t>ООО «Электромонтаж-4</a:t>
            </a:r>
            <a:r>
              <a:rPr lang="ru-RU" sz="1300" b="1" i="1" dirty="0"/>
              <a:t>»</a:t>
            </a:r>
          </a:p>
        </p:txBody>
      </p:sp>
      <p:sp>
        <p:nvSpPr>
          <p:cNvPr id="45" name="Объект 5"/>
          <p:cNvSpPr txBox="1">
            <a:spLocks/>
          </p:cNvSpPr>
          <p:nvPr/>
        </p:nvSpPr>
        <p:spPr>
          <a:xfrm>
            <a:off x="4149081" y="3573016"/>
            <a:ext cx="4761134" cy="295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ru-RU" sz="1000" b="1" i="1" dirty="0" smtClean="0"/>
              <a:t>Неудовлетворительная </a:t>
            </a:r>
            <a:r>
              <a:rPr lang="ru-RU" sz="1000" b="1" i="1" dirty="0"/>
              <a:t>организация производства </a:t>
            </a:r>
            <a:r>
              <a:rPr lang="ru-RU" sz="1000" b="1" i="1" dirty="0" smtClean="0"/>
              <a:t>работ.</a:t>
            </a: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ru-RU" sz="1000" b="1" i="1" dirty="0" smtClean="0"/>
              <a:t>Недостатки </a:t>
            </a:r>
            <a:r>
              <a:rPr lang="ru-RU" sz="1000" b="1" i="1" dirty="0"/>
              <a:t>в организации и проведении подготовки работников по охране труда, в </a:t>
            </a:r>
            <a:r>
              <a:rPr lang="ru-RU" sz="1000" b="1" i="1" dirty="0" err="1"/>
              <a:t>т.ч</a:t>
            </a:r>
            <a:r>
              <a:rPr lang="ru-RU" sz="1000" b="1" i="1" dirty="0"/>
              <a:t>. </a:t>
            </a:r>
            <a:r>
              <a:rPr lang="ru-RU" sz="1000" b="1" i="1" dirty="0" err="1"/>
              <a:t>непроведение</a:t>
            </a:r>
            <a:r>
              <a:rPr lang="ru-RU" sz="1000" b="1" i="1" dirty="0"/>
              <a:t>  первичного инструктажа на рабочем месте со стороны АО «ЕВРАЗ ЗСМК»; </a:t>
            </a:r>
            <a:r>
              <a:rPr lang="ru-RU" sz="1000" b="1" i="1" dirty="0" err="1"/>
              <a:t>непроведение</a:t>
            </a:r>
            <a:r>
              <a:rPr lang="ru-RU" sz="1000" b="1" i="1" dirty="0"/>
              <a:t> обучения и проверки знаний требований охраны труда, </a:t>
            </a:r>
            <a:r>
              <a:rPr lang="ru-RU" sz="1000" b="1" i="1" dirty="0" err="1"/>
              <a:t>непроведение</a:t>
            </a:r>
            <a:r>
              <a:rPr lang="ru-RU" sz="1000" b="1" i="1" dirty="0"/>
              <a:t> в отношении работников организации обязательных форм работы с персоналом (стажировка, подготовка по новой должности, предэкзаменационная подготовка, проверка знаний, производственные инструктажи, инструктаж по охране труда). Фактически к работам в электроустановках допускается неподготовленный персонал (со стороны работодателя ООО «М.А.Б</a:t>
            </a:r>
            <a:r>
              <a:rPr lang="ru-RU" sz="1000" b="1" i="1" dirty="0" smtClean="0"/>
              <a:t>.+»).</a:t>
            </a: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ru-RU" sz="1000" b="1" i="1" dirty="0" smtClean="0"/>
              <a:t>Использование </a:t>
            </a:r>
            <a:r>
              <a:rPr lang="ru-RU" sz="1000" b="1" i="1" dirty="0"/>
              <a:t>пострадавшего не по </a:t>
            </a:r>
            <a:r>
              <a:rPr lang="ru-RU" sz="1000" b="1" i="1" dirty="0" smtClean="0"/>
              <a:t>специальности.</a:t>
            </a: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ru-RU" sz="1000" b="1" i="1" dirty="0" smtClean="0"/>
              <a:t>Неприменение </a:t>
            </a:r>
            <a:r>
              <a:rPr lang="ru-RU" sz="1000" b="1" i="1" dirty="0"/>
              <a:t>средств коллективной защиты от поражения электрическим током: в ячейке №96 отсутствовал замок на шторках отсека, в котором токоведущие части остались под    </a:t>
            </a:r>
            <a:r>
              <a:rPr lang="ru-RU" sz="1000" b="1" i="1" dirty="0" smtClean="0"/>
              <a:t>напряжением.</a:t>
            </a:r>
          </a:p>
          <a:p>
            <a:pPr marL="171450" lvl="1" indent="-171450" algn="just">
              <a:buFont typeface="Wingdings" panose="05000000000000000000" pitchFamily="2" charset="2"/>
              <a:buChar char="Ø"/>
            </a:pPr>
            <a:r>
              <a:rPr lang="ru-RU" sz="1000" b="1" i="1" dirty="0" smtClean="0"/>
              <a:t>Неприменение </a:t>
            </a:r>
            <a:r>
              <a:rPr lang="ru-RU" sz="1000" b="1" i="1" dirty="0"/>
              <a:t>работником средств индивидуальной защиты вследствие необеспеченности ими работодателем: пострадавший и другие работники не были обеспечены спецодеждой, защищающей от воздействия термических рисков электрической дуги.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59832" y="1403484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3131840" y="4431922"/>
            <a:ext cx="954362" cy="519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113582" y="4007395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1680506" y="2564904"/>
            <a:ext cx="5984" cy="21602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827584" y="2636912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меры</a:t>
            </a:r>
            <a:endParaRPr lang="ru-RU" b="1" i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Объект 5"/>
          <p:cNvSpPr txBox="1">
            <a:spLocks/>
          </p:cNvSpPr>
          <p:nvPr/>
        </p:nvSpPr>
        <p:spPr>
          <a:xfrm>
            <a:off x="116367" y="3006244"/>
            <a:ext cx="3969835" cy="926812"/>
          </a:xfrm>
          <a:prstGeom prst="rect">
            <a:avLst/>
          </a:prstGeom>
          <a:noFill/>
          <a:ln>
            <a:solidFill>
              <a:srgbClr val="009A46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ru-RU" sz="1100" b="1" i="1" dirty="0" smtClean="0"/>
              <a:t>Выявлено </a:t>
            </a:r>
            <a:r>
              <a:rPr lang="ru-RU" sz="1100" b="1" i="1" dirty="0"/>
              <a:t>11 нарушений обязательных требований, разработано 6 мероприятий по устранению причин, способствующих наступлению несчастного случая. Юридическое лицо ФГУП «УЭВ» привлечено к административной ответственности по ст. 9.11 КоАП РФ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1680506" y="5157192"/>
            <a:ext cx="5190" cy="21602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26790" y="5301208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меры</a:t>
            </a:r>
            <a:endParaRPr lang="ru-RU" b="1" i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Объект 5"/>
          <p:cNvSpPr txBox="1">
            <a:spLocks/>
          </p:cNvSpPr>
          <p:nvPr/>
        </p:nvSpPr>
        <p:spPr>
          <a:xfrm>
            <a:off x="116367" y="5670540"/>
            <a:ext cx="3969835" cy="1049384"/>
          </a:xfrm>
          <a:prstGeom prst="rect">
            <a:avLst/>
          </a:prstGeom>
          <a:noFill/>
          <a:ln>
            <a:solidFill>
              <a:srgbClr val="009A46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ru-RU" sz="1100" b="1" i="1" dirty="0" smtClean="0"/>
              <a:t>Сибирское </a:t>
            </a:r>
            <a:r>
              <a:rPr lang="ru-RU" sz="1100" b="1" i="1" dirty="0"/>
              <a:t>управление </a:t>
            </a:r>
            <a:r>
              <a:rPr lang="ru-RU" sz="1100" b="1" i="1" dirty="0" err="1"/>
              <a:t>Ростехнадзора</a:t>
            </a:r>
            <a:r>
              <a:rPr lang="ru-RU" sz="1100" b="1" i="1" dirty="0"/>
              <a:t> </a:t>
            </a:r>
            <a:r>
              <a:rPr lang="ru-RU" sz="1100" b="1" i="1" dirty="0" smtClean="0"/>
              <a:t>согласовало </a:t>
            </a:r>
            <a:r>
              <a:rPr lang="ru-RU" sz="1100" b="1" i="1" dirty="0"/>
              <a:t>с прокуратурой </a:t>
            </a:r>
            <a:r>
              <a:rPr lang="ru-RU" sz="1100" b="1" i="1" dirty="0" smtClean="0"/>
              <a:t>и провела внеплановую </a:t>
            </a:r>
            <a:r>
              <a:rPr lang="ru-RU" sz="1100" b="1" i="1" dirty="0"/>
              <a:t>выездную проверку в отношении ПАО «ЕВРАЗ</a:t>
            </a:r>
            <a:r>
              <a:rPr lang="ru-RU" sz="1100" b="1" i="1" dirty="0"/>
              <a:t>». </a:t>
            </a:r>
            <a:r>
              <a:rPr lang="ru-RU" sz="1100" b="1" i="1" dirty="0" smtClean="0"/>
              <a:t>Выявлено </a:t>
            </a:r>
            <a:r>
              <a:rPr lang="ru-RU" sz="1100" b="1" i="1" dirty="0"/>
              <a:t>247 нарушений обязательных требований. </a:t>
            </a:r>
            <a:r>
              <a:rPr lang="ru-RU" sz="1100" b="1" i="1" dirty="0" smtClean="0"/>
              <a:t>Привлечено </a:t>
            </a:r>
            <a:r>
              <a:rPr lang="ru-RU" sz="1100" b="1" i="1" dirty="0"/>
              <a:t>к административной ответственности по ст. 9.11 КоАП </a:t>
            </a:r>
            <a:r>
              <a:rPr lang="ru-RU" sz="1100" b="1" i="1" dirty="0" smtClean="0"/>
              <a:t>РФ юридическое лицо и 10 должностных лиц.</a:t>
            </a:r>
            <a:endParaRPr lang="ru-RU" sz="1100" b="1" i="1" dirty="0"/>
          </a:p>
        </p:txBody>
      </p:sp>
    </p:spTree>
    <p:extLst>
      <p:ext uri="{BB962C8B-B14F-4D97-AF65-F5344CB8AC3E}">
        <p14:creationId xmlns:p14="http://schemas.microsoft.com/office/powerpoint/2010/main" val="9606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7010432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281" y="1428736"/>
            <a:ext cx="2831385" cy="2025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03 июня 2025 года на </a:t>
            </a:r>
            <a:r>
              <a:rPr lang="ru-RU" sz="2800" b="1" i="1" dirty="0">
                <a:solidFill>
                  <a:schemeClr val="tx1"/>
                </a:solidFill>
              </a:rPr>
              <a:t>СП «ТЭЦ-5» АО «ТГК-11»</a:t>
            </a:r>
            <a:endParaRPr lang="ru-RU" sz="4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496" y="4509120"/>
            <a:ext cx="4000528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</a:rPr>
              <a:t>В результате был сброс </a:t>
            </a:r>
            <a:r>
              <a:rPr lang="ru-RU" sz="2000" b="1" i="1" dirty="0">
                <a:solidFill>
                  <a:schemeClr val="tx2"/>
                </a:solidFill>
              </a:rPr>
              <a:t>нагрузки местной промышленности - 208 МВт.</a:t>
            </a:r>
          </a:p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Сбой в движении 2 грузовых поездов, максимальное время простоя 1 час.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60426" y="1428736"/>
            <a:ext cx="4597855" cy="30449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/>
                </a:solidFill>
              </a:rPr>
              <a:t>на СП «ТЭЦ-5» АО «ТГК-11» произошло короткое замыкание фазы с последующим переходом в 3-х фазное короткое замыкание на разрядниках, сработали системы защиты. Вследствие чего произошло выделение </a:t>
            </a:r>
            <a:r>
              <a:rPr lang="ru-RU" b="1" i="1" dirty="0" err="1">
                <a:solidFill>
                  <a:schemeClr val="tx2"/>
                </a:solidFill>
              </a:rPr>
              <a:t>энергорайона</a:t>
            </a:r>
            <a:r>
              <a:rPr lang="ru-RU" b="1" i="1" dirty="0">
                <a:solidFill>
                  <a:schemeClr val="tx2"/>
                </a:solidFill>
              </a:rPr>
              <a:t>, включающего в себя Омскую ТЭЦ-5, на изолированную от Единой энергетической системы России работу с избытком мощности и повышением частоты до 50,965 Гц.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608" y="116633"/>
            <a:ext cx="547017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rgbClr val="FFC000"/>
                </a:solidFill>
              </a:rPr>
              <a:t>Аварийность и травматизм в сфере электроэнергетики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45667" y="1977133"/>
            <a:ext cx="1140645" cy="519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113582" y="1484784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716884" y="3630650"/>
            <a:ext cx="357190" cy="519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55576" y="3799698"/>
            <a:ext cx="2290089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722841" y="4339075"/>
            <a:ext cx="340088" cy="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366635" y="4473718"/>
            <a:ext cx="4597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i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Расследование аварии завершено </a:t>
            </a:r>
            <a:r>
              <a:rPr lang="ru-RU" b="1" i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06.08.2025. </a:t>
            </a:r>
            <a:r>
              <a:rPr lang="ru-RU" b="1" i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Разработано 22 мероприятия. 13 из них выполнены, остальные находятся на контроле. Юридическое лицо АО «ТГК-11» привлечено к административной ответственности по ст. 9.11 КоАП РФ.</a:t>
            </a:r>
            <a:endParaRPr lang="ru-RU" b="1" i="1" dirty="0" smtClean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7958"/>
            <a:ext cx="2339752" cy="361966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Контрольно-надзорная деятельность энергетического надзора в сфере электроэнергетики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20401"/>
              </p:ext>
            </p:extLst>
          </p:nvPr>
        </p:nvGraphicFramePr>
        <p:xfrm>
          <a:off x="116367" y="1340768"/>
          <a:ext cx="265543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390564"/>
              </p:ext>
            </p:extLst>
          </p:nvPr>
        </p:nvGraphicFramePr>
        <p:xfrm>
          <a:off x="2915816" y="1340768"/>
          <a:ext cx="273630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372246"/>
              </p:ext>
            </p:extLst>
          </p:nvPr>
        </p:nvGraphicFramePr>
        <p:xfrm>
          <a:off x="5724128" y="1340768"/>
          <a:ext cx="3312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452428"/>
              </p:ext>
            </p:extLst>
          </p:nvPr>
        </p:nvGraphicFramePr>
        <p:xfrm>
          <a:off x="116367" y="4221088"/>
          <a:ext cx="265543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390717"/>
              </p:ext>
            </p:extLst>
          </p:nvPr>
        </p:nvGraphicFramePr>
        <p:xfrm>
          <a:off x="2843808" y="4221088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623922"/>
              </p:ext>
            </p:extLst>
          </p:nvPr>
        </p:nvGraphicFramePr>
        <p:xfrm>
          <a:off x="5825232" y="4221088"/>
          <a:ext cx="3312368" cy="249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527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Контрольно-надзорная деятельность энергетического надзора в сфере электроэнергетики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76710"/>
              </p:ext>
            </p:extLst>
          </p:nvPr>
        </p:nvGraphicFramePr>
        <p:xfrm>
          <a:off x="251520" y="1377638"/>
          <a:ext cx="4176464" cy="269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658069"/>
              </p:ext>
            </p:extLst>
          </p:nvPr>
        </p:nvGraphicFramePr>
        <p:xfrm>
          <a:off x="4572248" y="1340769"/>
          <a:ext cx="4392240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544840"/>
              </p:ext>
            </p:extLst>
          </p:nvPr>
        </p:nvGraphicFramePr>
        <p:xfrm>
          <a:off x="251520" y="4221088"/>
          <a:ext cx="35648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98761"/>
              </p:ext>
            </p:extLst>
          </p:nvPr>
        </p:nvGraphicFramePr>
        <p:xfrm>
          <a:off x="3849948" y="4120960"/>
          <a:ext cx="5148064" cy="259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025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Контрольно-надзорная деятельность энергетического надзора в сфере электроэнергетики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770556"/>
              </p:ext>
            </p:extLst>
          </p:nvPr>
        </p:nvGraphicFramePr>
        <p:xfrm>
          <a:off x="97379" y="1340768"/>
          <a:ext cx="418658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39238"/>
              </p:ext>
            </p:extLst>
          </p:nvPr>
        </p:nvGraphicFramePr>
        <p:xfrm>
          <a:off x="4283968" y="1340768"/>
          <a:ext cx="47525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492992"/>
              </p:ext>
            </p:extLst>
          </p:nvPr>
        </p:nvGraphicFramePr>
        <p:xfrm>
          <a:off x="116367" y="3878954"/>
          <a:ext cx="4455881" cy="282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182252"/>
              </p:ext>
            </p:extLst>
          </p:nvPr>
        </p:nvGraphicFramePr>
        <p:xfrm>
          <a:off x="4598144" y="3789040"/>
          <a:ext cx="4366344" cy="293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874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FFC000"/>
                </a:solidFill>
              </a:rPr>
              <a:t>Профилактика нарушений обязательных требований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4797152"/>
            <a:ext cx="3926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Сибирским управлением ведется мониторинг новостей, размещенных в СМИ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762518"/>
              </p:ext>
            </p:extLst>
          </p:nvPr>
        </p:nvGraphicFramePr>
        <p:xfrm>
          <a:off x="251520" y="1412776"/>
          <a:ext cx="4320480" cy="327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73146"/>
              </p:ext>
            </p:extLst>
          </p:nvPr>
        </p:nvGraphicFramePr>
        <p:xfrm>
          <a:off x="4585072" y="1340768"/>
          <a:ext cx="42732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36211" y="4685236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 2025 году Сибирским управлением проведено: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</a:rPr>
              <a:t>1733</a:t>
            </a:r>
            <a:r>
              <a:rPr lang="ru-RU" sz="2400" b="1" i="1" dirty="0" smtClean="0">
                <a:solidFill>
                  <a:srgbClr val="002060"/>
                </a:solidFill>
              </a:rPr>
              <a:t> консультирования;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</a:rPr>
              <a:t>4</a:t>
            </a:r>
            <a:r>
              <a:rPr lang="ru-RU" sz="2400" b="1" i="1" dirty="0" smtClean="0">
                <a:solidFill>
                  <a:srgbClr val="002060"/>
                </a:solidFill>
              </a:rPr>
              <a:t> профилактических визита.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FFC000"/>
                </a:solidFill>
              </a:rPr>
              <a:t>Профилактика нарушений обязательных требований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097151"/>
              </p:ext>
            </p:extLst>
          </p:nvPr>
        </p:nvGraphicFramePr>
        <p:xfrm>
          <a:off x="248" y="1340262"/>
          <a:ext cx="4787776" cy="282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792051"/>
              </p:ext>
            </p:extLst>
          </p:nvPr>
        </p:nvGraphicFramePr>
        <p:xfrm>
          <a:off x="116367" y="4077072"/>
          <a:ext cx="5350065" cy="250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32137"/>
              </p:ext>
            </p:extLst>
          </p:nvPr>
        </p:nvGraphicFramePr>
        <p:xfrm>
          <a:off x="4932040" y="1340768"/>
          <a:ext cx="4212208" cy="280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652120" y="4500570"/>
            <a:ext cx="320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Сибирским управлением ведется мониторинг новостей, размещенных в СМИ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1171</Words>
  <Application>Microsoft Office PowerPoint</Application>
  <PresentationFormat>Экран (4:3)</PresentationFormat>
  <Paragraphs>183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 результатах правоприменительной практики Сибирского управления Ростехнадзора  за 2025 год при осуществлении федерального государственного энергетического надзора в сфере электроэнергетики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Глушкова Алиса Игоревна</dc:creator>
  <cp:lastModifiedBy>User</cp:lastModifiedBy>
  <cp:revision>455</cp:revision>
  <dcterms:created xsi:type="dcterms:W3CDTF">2023-09-18T06:28:22Z</dcterms:created>
  <dcterms:modified xsi:type="dcterms:W3CDTF">2026-02-26T11:00:11Z</dcterms:modified>
</cp:coreProperties>
</file>